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Lst>
  <p:sldIdLst>
    <p:sldId id="262" r:id="rId3"/>
    <p:sldId id="264" r:id="rId4"/>
    <p:sldId id="263"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7" r:id="rId18"/>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760" autoAdjust="0"/>
    <p:restoredTop sz="94660"/>
  </p:normalViewPr>
  <p:slideViewPr>
    <p:cSldViewPr snapToGrid="0">
      <p:cViewPr varScale="1">
        <p:scale>
          <a:sx n="112" d="100"/>
          <a:sy n="112" d="100"/>
        </p:scale>
        <p:origin x="1140" y="96"/>
      </p:cViewPr>
      <p:guideLst/>
    </p:cSldViewPr>
  </p:slideViewPr>
  <p:notesTextViewPr>
    <p:cViewPr>
      <p:scale>
        <a:sx n="1" d="1"/>
        <a:sy n="1" d="1"/>
      </p:scale>
      <p:origin x="0" y="0"/>
    </p:cViewPr>
  </p:notesTextViewPr>
  <p:gridSpacing cx="72008" cy="72008"/>
</p:viewPr>
</file>

<file path=ppt/_rels/presentation.xml.rels>&#65279;<?xml version="1.0" encoding="utf-8"?><Relationships xmlns="http://schemas.openxmlformats.org/package/2006/relationships"><Relationship Type="http://schemas.openxmlformats.org/officeDocument/2006/relationships/slide" Target="slides/slide6.xml" Id="rId8" /><Relationship Type="http://schemas.openxmlformats.org/officeDocument/2006/relationships/slide" Target="slides/slide11.xml" Id="rId13" /><Relationship Type="http://schemas.openxmlformats.org/officeDocument/2006/relationships/slide" Target="slides/slide16.xml" Id="rId18" /><Relationship Type="http://schemas.openxmlformats.org/officeDocument/2006/relationships/slide" Target="slides/slide1.xml" Id="rId3" /><Relationship Type="http://schemas.openxmlformats.org/officeDocument/2006/relationships/theme" Target="theme/theme1.xml" Id="rId21" /><Relationship Type="http://schemas.openxmlformats.org/officeDocument/2006/relationships/slide" Target="slides/slide5.xml" Id="rId7" /><Relationship Type="http://schemas.openxmlformats.org/officeDocument/2006/relationships/slide" Target="slides/slide10.xml" Id="rId12" /><Relationship Type="http://schemas.openxmlformats.org/officeDocument/2006/relationships/slide" Target="slides/slide15.xml" Id="rId17" /><Relationship Type="http://schemas.openxmlformats.org/officeDocument/2006/relationships/slideMaster" Target="slideMasters/slideMaster1.xml" Id="rId2" /><Relationship Type="http://schemas.openxmlformats.org/officeDocument/2006/relationships/slide" Target="slides/slide14.xml" Id="rId16" /><Relationship Type="http://schemas.openxmlformats.org/officeDocument/2006/relationships/viewProps" Target="viewProps.xml" Id="rId20" /><Relationship Type="http://schemas.openxmlformats.org/officeDocument/2006/relationships/slide" Target="slides/slide4.xml" Id="rId6" /><Relationship Type="http://schemas.openxmlformats.org/officeDocument/2006/relationships/slide" Target="slides/slide9.xml" Id="rId11" /><Relationship Type="http://schemas.openxmlformats.org/officeDocument/2006/relationships/slide" Target="slides/slide3.xml" Id="rId5" /><Relationship Type="http://schemas.openxmlformats.org/officeDocument/2006/relationships/slide" Target="slides/slide13.xml" Id="rId15" /><Relationship Type="http://schemas.openxmlformats.org/officeDocument/2006/relationships/slide" Target="slides/slide8.xml" Id="rId10" /><Relationship Type="http://schemas.openxmlformats.org/officeDocument/2006/relationships/presProps" Target="presProps.xml" Id="rId19" /><Relationship Type="http://schemas.openxmlformats.org/officeDocument/2006/relationships/slide" Target="slides/slide2.xml" Id="rId4" /><Relationship Type="http://schemas.openxmlformats.org/officeDocument/2006/relationships/slide" Target="slides/slide7.xml" Id="rId9" /><Relationship Type="http://schemas.openxmlformats.org/officeDocument/2006/relationships/slide" Target="slides/slide12.xml" Id="rId14" /><Relationship Type="http://schemas.openxmlformats.org/officeDocument/2006/relationships/tableStyles" Target="tableStyles.xml" Id="rId22" /><Relationship Type="http://schemas.openxmlformats.org/officeDocument/2006/relationships/customXml" Target="/customXML/item2.xml" Id="R886f0e6413d948e5"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E850285-6914-447F-BA4A-052E53458F32}" type="datetimeFigureOut">
              <a:rPr lang="en-GB" smtClean="0"/>
              <a:t>19/12/2024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1B7BD7-ADB6-423F-97CE-AE5AF54B7FD0}" type="slidenum">
              <a:rPr lang="en-GB" smtClean="0"/>
              <a:t>‹#›</a:t>
            </a:fld>
            <a:endParaRPr lang="en-GB"/>
          </a:p>
        </p:txBody>
      </p:sp>
    </p:spTree>
    <p:extLst>
      <p:ext uri="{BB962C8B-B14F-4D97-AF65-F5344CB8AC3E}">
        <p14:creationId xmlns:p14="http://schemas.microsoft.com/office/powerpoint/2010/main" val="2435322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850285-6914-447F-BA4A-052E53458F32}" type="datetimeFigureOut">
              <a:rPr lang="en-GB" smtClean="0"/>
              <a:t>19/12/2024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1B7BD7-ADB6-423F-97CE-AE5AF54B7FD0}" type="slidenum">
              <a:rPr lang="en-GB" smtClean="0"/>
              <a:t>‹#›</a:t>
            </a:fld>
            <a:endParaRPr lang="en-GB"/>
          </a:p>
        </p:txBody>
      </p:sp>
    </p:spTree>
    <p:extLst>
      <p:ext uri="{BB962C8B-B14F-4D97-AF65-F5344CB8AC3E}">
        <p14:creationId xmlns:p14="http://schemas.microsoft.com/office/powerpoint/2010/main" val="3019816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850285-6914-447F-BA4A-052E53458F32}" type="datetimeFigureOut">
              <a:rPr lang="en-GB" smtClean="0"/>
              <a:t>19/12/2024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1B7BD7-ADB6-423F-97CE-AE5AF54B7FD0}" type="slidenum">
              <a:rPr lang="en-GB" smtClean="0"/>
              <a:t>‹#›</a:t>
            </a:fld>
            <a:endParaRPr lang="en-GB"/>
          </a:p>
        </p:txBody>
      </p:sp>
    </p:spTree>
    <p:extLst>
      <p:ext uri="{BB962C8B-B14F-4D97-AF65-F5344CB8AC3E}">
        <p14:creationId xmlns:p14="http://schemas.microsoft.com/office/powerpoint/2010/main" val="1076418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850285-6914-447F-BA4A-052E53458F32}" type="datetimeFigureOut">
              <a:rPr lang="en-GB" smtClean="0"/>
              <a:t>19/12/2024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1B7BD7-ADB6-423F-97CE-AE5AF54B7FD0}" type="slidenum">
              <a:rPr lang="en-GB" smtClean="0"/>
              <a:t>‹#›</a:t>
            </a:fld>
            <a:endParaRPr lang="en-GB"/>
          </a:p>
        </p:txBody>
      </p:sp>
    </p:spTree>
    <p:extLst>
      <p:ext uri="{BB962C8B-B14F-4D97-AF65-F5344CB8AC3E}">
        <p14:creationId xmlns:p14="http://schemas.microsoft.com/office/powerpoint/2010/main" val="2706861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E850285-6914-447F-BA4A-052E53458F32}" type="datetimeFigureOut">
              <a:rPr lang="en-GB" smtClean="0"/>
              <a:t>19/12/2024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1B7BD7-ADB6-423F-97CE-AE5AF54B7FD0}" type="slidenum">
              <a:rPr lang="en-GB" smtClean="0"/>
              <a:t>‹#›</a:t>
            </a:fld>
            <a:endParaRPr lang="en-GB"/>
          </a:p>
        </p:txBody>
      </p:sp>
    </p:spTree>
    <p:extLst>
      <p:ext uri="{BB962C8B-B14F-4D97-AF65-F5344CB8AC3E}">
        <p14:creationId xmlns:p14="http://schemas.microsoft.com/office/powerpoint/2010/main" val="184408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E850285-6914-447F-BA4A-052E53458F32}" type="datetimeFigureOut">
              <a:rPr lang="en-GB" smtClean="0"/>
              <a:t>19/12/2024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1B7BD7-ADB6-423F-97CE-AE5AF54B7FD0}" type="slidenum">
              <a:rPr lang="en-GB" smtClean="0"/>
              <a:t>‹#›</a:t>
            </a:fld>
            <a:endParaRPr lang="en-GB"/>
          </a:p>
        </p:txBody>
      </p:sp>
    </p:spTree>
    <p:extLst>
      <p:ext uri="{BB962C8B-B14F-4D97-AF65-F5344CB8AC3E}">
        <p14:creationId xmlns:p14="http://schemas.microsoft.com/office/powerpoint/2010/main" val="2823105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E850285-6914-447F-BA4A-052E53458F32}" type="datetimeFigureOut">
              <a:rPr lang="en-GB" smtClean="0"/>
              <a:t>19/12/2024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E1B7BD7-ADB6-423F-97CE-AE5AF54B7FD0}" type="slidenum">
              <a:rPr lang="en-GB" smtClean="0"/>
              <a:t>‹#›</a:t>
            </a:fld>
            <a:endParaRPr lang="en-GB"/>
          </a:p>
        </p:txBody>
      </p:sp>
    </p:spTree>
    <p:extLst>
      <p:ext uri="{BB962C8B-B14F-4D97-AF65-F5344CB8AC3E}">
        <p14:creationId xmlns:p14="http://schemas.microsoft.com/office/powerpoint/2010/main" val="2621981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E850285-6914-447F-BA4A-052E53458F32}" type="datetimeFigureOut">
              <a:rPr lang="en-GB" smtClean="0"/>
              <a:t>19/12/2024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E1B7BD7-ADB6-423F-97CE-AE5AF54B7FD0}" type="slidenum">
              <a:rPr lang="en-GB" smtClean="0"/>
              <a:t>‹#›</a:t>
            </a:fld>
            <a:endParaRPr lang="en-GB"/>
          </a:p>
        </p:txBody>
      </p:sp>
    </p:spTree>
    <p:extLst>
      <p:ext uri="{BB962C8B-B14F-4D97-AF65-F5344CB8AC3E}">
        <p14:creationId xmlns:p14="http://schemas.microsoft.com/office/powerpoint/2010/main" val="3456096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850285-6914-447F-BA4A-052E53458F32}" type="datetimeFigureOut">
              <a:rPr lang="en-GB" smtClean="0"/>
              <a:t>19/12/2024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E1B7BD7-ADB6-423F-97CE-AE5AF54B7FD0}" type="slidenum">
              <a:rPr lang="en-GB" smtClean="0"/>
              <a:t>‹#›</a:t>
            </a:fld>
            <a:endParaRPr lang="en-GB"/>
          </a:p>
        </p:txBody>
      </p:sp>
    </p:spTree>
    <p:extLst>
      <p:ext uri="{BB962C8B-B14F-4D97-AF65-F5344CB8AC3E}">
        <p14:creationId xmlns:p14="http://schemas.microsoft.com/office/powerpoint/2010/main" val="880527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E850285-6914-447F-BA4A-052E53458F32}" type="datetimeFigureOut">
              <a:rPr lang="en-GB" smtClean="0"/>
              <a:t>19/12/2024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1B7BD7-ADB6-423F-97CE-AE5AF54B7FD0}" type="slidenum">
              <a:rPr lang="en-GB" smtClean="0"/>
              <a:t>‹#›</a:t>
            </a:fld>
            <a:endParaRPr lang="en-GB"/>
          </a:p>
        </p:txBody>
      </p:sp>
    </p:spTree>
    <p:extLst>
      <p:ext uri="{BB962C8B-B14F-4D97-AF65-F5344CB8AC3E}">
        <p14:creationId xmlns:p14="http://schemas.microsoft.com/office/powerpoint/2010/main" val="36703137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E850285-6914-447F-BA4A-052E53458F32}" type="datetimeFigureOut">
              <a:rPr lang="en-GB" smtClean="0"/>
              <a:t>19/12/2024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1B7BD7-ADB6-423F-97CE-AE5AF54B7FD0}" type="slidenum">
              <a:rPr lang="en-GB" smtClean="0"/>
              <a:t>‹#›</a:t>
            </a:fld>
            <a:endParaRPr lang="en-GB"/>
          </a:p>
        </p:txBody>
      </p:sp>
    </p:spTree>
    <p:extLst>
      <p:ext uri="{BB962C8B-B14F-4D97-AF65-F5344CB8AC3E}">
        <p14:creationId xmlns:p14="http://schemas.microsoft.com/office/powerpoint/2010/main" val="1762393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850285-6914-447F-BA4A-052E53458F32}" type="datetimeFigureOut">
              <a:rPr lang="en-GB" smtClean="0"/>
              <a:t>19/12/2024</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1B7BD7-ADB6-423F-97CE-AE5AF54B7FD0}" type="slidenum">
              <a:rPr lang="en-GB" smtClean="0"/>
              <a:t>‹#›</a:t>
            </a:fld>
            <a:endParaRPr lang="en-GB"/>
          </a:p>
        </p:txBody>
      </p:sp>
    </p:spTree>
    <p:extLst>
      <p:ext uri="{BB962C8B-B14F-4D97-AF65-F5344CB8AC3E}">
        <p14:creationId xmlns:p14="http://schemas.microsoft.com/office/powerpoint/2010/main" val="35370923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iea.nl/data-tools/tools#spy-para-308"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Adam.Naylor@gov.scot" TargetMode="External"/><Relationship Id="rId2" Type="http://schemas.openxmlformats.org/officeDocument/2006/relationships/hyperlink" Target="mailto:Keith.Dryburgh@gov.sco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1865" y="2318780"/>
            <a:ext cx="8765151" cy="734447"/>
          </a:xfrm>
        </p:spPr>
        <p:txBody>
          <a:bodyPr>
            <a:noAutofit/>
          </a:bodyPr>
          <a:lstStyle/>
          <a:p>
            <a:pPr algn="l"/>
            <a:r>
              <a:rPr lang="en-GB" sz="10000" b="1" dirty="0">
                <a:latin typeface="Arial" panose="020B0604020202020204" pitchFamily="34" charset="0"/>
                <a:cs typeface="Arial" panose="020B0604020202020204" pitchFamily="34" charset="0"/>
              </a:rPr>
              <a:t>PISA</a:t>
            </a:r>
            <a:r>
              <a:rPr lang="en-GB" sz="12000" b="1" dirty="0">
                <a:latin typeface="Arial" panose="020B0604020202020204" pitchFamily="34" charset="0"/>
                <a:cs typeface="Arial" panose="020B0604020202020204" pitchFamily="34" charset="0"/>
              </a:rPr>
              <a:t> </a:t>
            </a:r>
            <a:r>
              <a:rPr lang="en-GB" sz="10000" b="1" dirty="0">
                <a:latin typeface="Arial" panose="020B0604020202020204" pitchFamily="34" charset="0"/>
                <a:cs typeface="Arial" panose="020B0604020202020204" pitchFamily="34" charset="0"/>
              </a:rPr>
              <a:t>2018</a:t>
            </a:r>
          </a:p>
        </p:txBody>
      </p:sp>
      <p:sp>
        <p:nvSpPr>
          <p:cNvPr id="13" name="TextBox 12"/>
          <p:cNvSpPr txBox="1"/>
          <p:nvPr/>
        </p:nvSpPr>
        <p:spPr>
          <a:xfrm>
            <a:off x="3881806" y="5935457"/>
            <a:ext cx="2931999" cy="442429"/>
          </a:xfrm>
          <a:prstGeom prst="rect">
            <a:avLst/>
          </a:prstGeom>
          <a:noFill/>
        </p:spPr>
        <p:txBody>
          <a:bodyPr wrap="square" rtlCol="0">
            <a:spAutoFit/>
          </a:bodyPr>
          <a:lstStyle/>
          <a:p>
            <a:r>
              <a:rPr lang="en-GB" sz="2275" dirty="0">
                <a:latin typeface="Arial" panose="020B0604020202020204" pitchFamily="34" charset="0"/>
                <a:cs typeface="Arial" panose="020B0604020202020204" pitchFamily="34" charset="0"/>
              </a:rPr>
              <a:t>December 2019</a:t>
            </a:r>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86147" y="4444940"/>
            <a:ext cx="1071078" cy="1071078"/>
          </a:xfrm>
          <a:prstGeom prst="rect">
            <a:avLst/>
          </a:prstGeom>
        </p:spPr>
      </p:pic>
      <p:sp>
        <p:nvSpPr>
          <p:cNvPr id="19" name="TextBox 18"/>
          <p:cNvSpPr txBox="1"/>
          <p:nvPr/>
        </p:nvSpPr>
        <p:spPr>
          <a:xfrm>
            <a:off x="2540188" y="3247846"/>
            <a:ext cx="6204200" cy="830997"/>
          </a:xfrm>
          <a:prstGeom prst="rect">
            <a:avLst/>
          </a:prstGeom>
          <a:noFill/>
        </p:spPr>
        <p:txBody>
          <a:bodyPr wrap="square" rtlCol="0">
            <a:spAutoFit/>
          </a:bodyPr>
          <a:lstStyle/>
          <a:p>
            <a:r>
              <a:rPr lang="en-GB" sz="4800" dirty="0">
                <a:latin typeface="Arial" panose="020B0604020202020204" pitchFamily="34" charset="0"/>
                <a:cs typeface="Arial" panose="020B0604020202020204" pitchFamily="34" charset="0"/>
              </a:rPr>
              <a:t>How does it work?</a:t>
            </a:r>
            <a:endParaRPr lang="en-GB" sz="4800" b="1"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319092" y="243493"/>
            <a:ext cx="3252792" cy="1080308"/>
          </a:xfrm>
          <a:prstGeom prst="rect">
            <a:avLst/>
          </a:prstGeom>
        </p:spPr>
      </p:pic>
      <p:pic>
        <p:nvPicPr>
          <p:cNvPr id="6" name="Picture 5"/>
          <p:cNvPicPr>
            <a:picLocks noChangeAspect="1"/>
          </p:cNvPicPr>
          <p:nvPr/>
        </p:nvPicPr>
        <p:blipFill>
          <a:blip r:embed="rId4"/>
          <a:stretch>
            <a:fillRect/>
          </a:stretch>
        </p:blipFill>
        <p:spPr>
          <a:xfrm>
            <a:off x="3612914" y="171347"/>
            <a:ext cx="4821382" cy="1224600"/>
          </a:xfrm>
          <a:prstGeom prst="rect">
            <a:avLst/>
          </a:prstGeom>
        </p:spPr>
      </p:pic>
      <p:pic>
        <p:nvPicPr>
          <p:cNvPr id="7" name="Picture 6"/>
          <p:cNvPicPr>
            <a:picLocks noChangeAspect="1"/>
          </p:cNvPicPr>
          <p:nvPr/>
        </p:nvPicPr>
        <p:blipFill>
          <a:blip r:embed="rId5"/>
          <a:stretch>
            <a:fillRect/>
          </a:stretch>
        </p:blipFill>
        <p:spPr>
          <a:xfrm>
            <a:off x="8475326" y="139584"/>
            <a:ext cx="1237887" cy="1256363"/>
          </a:xfrm>
          <a:prstGeom prst="rect">
            <a:avLst/>
          </a:prstGeom>
        </p:spPr>
      </p:pic>
      <p:pic>
        <p:nvPicPr>
          <p:cNvPr id="3" name="Picture 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flipH="1">
            <a:off x="2762255" y="4396468"/>
            <a:ext cx="1119550" cy="1119550"/>
          </a:xfrm>
          <a:prstGeom prst="rect">
            <a:avLst/>
          </a:prstGeom>
        </p:spPr>
      </p:pic>
      <p:pic>
        <p:nvPicPr>
          <p:cNvPr id="4" name="Picture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574201" y="4415186"/>
            <a:ext cx="1119550" cy="1119550"/>
          </a:xfrm>
          <a:prstGeom prst="rect">
            <a:avLst/>
          </a:prstGeom>
        </p:spPr>
      </p:pic>
    </p:spTree>
    <p:extLst>
      <p:ext uri="{BB962C8B-B14F-4D97-AF65-F5344CB8AC3E}">
        <p14:creationId xmlns:p14="http://schemas.microsoft.com/office/powerpoint/2010/main" val="30047329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Assessment Design</a:t>
            </a:r>
          </a:p>
        </p:txBody>
      </p:sp>
      <p:sp>
        <p:nvSpPr>
          <p:cNvPr id="3" name="Content Placeholder 2"/>
          <p:cNvSpPr>
            <a:spLocks noGrp="1"/>
          </p:cNvSpPr>
          <p:nvPr>
            <p:ph idx="1"/>
          </p:nvPr>
        </p:nvSpPr>
        <p:spPr/>
        <p:txBody>
          <a:bodyPr>
            <a:normAutofit/>
          </a:bodyPr>
          <a:lstStyle/>
          <a:p>
            <a:pPr marL="0" indent="0">
              <a:buNone/>
            </a:pPr>
            <a:r>
              <a:rPr lang="en-GB" sz="2200" dirty="0"/>
              <a:t>It’s much, much more complicated than this in practice, but effectively it becomes possible to predict the likelihood of students answering questions correctly in Science based on their Reading and Maths scores, or in Maths based on their Reading and Science scores.</a:t>
            </a:r>
          </a:p>
          <a:p>
            <a:pPr marL="0" indent="0">
              <a:buNone/>
            </a:pPr>
            <a:r>
              <a:rPr lang="en-GB" sz="2200" dirty="0"/>
              <a:t>The student’s response to the question is not the only factor considered in this prediction. The country they are from, the performance of students in (e.g. Science) who performed similar to them in Reading, and characteristics such as </a:t>
            </a:r>
            <a:r>
              <a:rPr lang="en-GB" sz="2200" dirty="0" err="1"/>
              <a:t>ESCS</a:t>
            </a:r>
            <a:r>
              <a:rPr lang="en-GB" sz="2200" dirty="0"/>
              <a:t> are also taken into account.</a:t>
            </a:r>
          </a:p>
          <a:p>
            <a:pPr marL="0" indent="0">
              <a:buNone/>
            </a:pPr>
            <a:r>
              <a:rPr lang="en-GB" sz="2200" dirty="0"/>
              <a:t>It does not produce a set number of the probability. All of this information and all of these factors combine in a predictive program which generates </a:t>
            </a:r>
            <a:r>
              <a:rPr lang="en-GB" sz="2200" b="1" dirty="0"/>
              <a:t>plausible values</a:t>
            </a:r>
            <a:endParaRPr lang="en-GB" sz="2200" dirty="0"/>
          </a:p>
        </p:txBody>
      </p:sp>
    </p:spTree>
    <p:extLst>
      <p:ext uri="{BB962C8B-B14F-4D97-AF65-F5344CB8AC3E}">
        <p14:creationId xmlns:p14="http://schemas.microsoft.com/office/powerpoint/2010/main" val="41213090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Plausible Values</a:t>
            </a:r>
          </a:p>
        </p:txBody>
      </p:sp>
      <p:sp>
        <p:nvSpPr>
          <p:cNvPr id="3" name="Content Placeholder 2"/>
          <p:cNvSpPr>
            <a:spLocks noGrp="1"/>
          </p:cNvSpPr>
          <p:nvPr>
            <p:ph idx="1"/>
          </p:nvPr>
        </p:nvSpPr>
        <p:spPr/>
        <p:txBody>
          <a:bodyPr>
            <a:normAutofit/>
          </a:bodyPr>
          <a:lstStyle/>
          <a:p>
            <a:pPr marL="0" indent="0">
              <a:buNone/>
            </a:pPr>
            <a:r>
              <a:rPr lang="en-GB" sz="2200" dirty="0"/>
              <a:t>A plausible value is exactly as it sounds. It is a PISA score randomly generated by a program based on the predictive information available about the student. Every time this predictive program is run it produces a result that is plausible. The more times we run the predictive program (i.e. the more plausible values we have) the more accurate the result will be for the student’s PISA score.</a:t>
            </a:r>
          </a:p>
          <a:p>
            <a:pPr marL="0" indent="0">
              <a:buNone/>
            </a:pPr>
            <a:r>
              <a:rPr lang="en-GB" sz="2200" dirty="0"/>
              <a:t>In an ideal world, we would be able to have hundreds of plausible values, but the calculations use a very large amount of processing power. </a:t>
            </a:r>
          </a:p>
          <a:p>
            <a:pPr marL="0" indent="0">
              <a:buNone/>
            </a:pPr>
            <a:r>
              <a:rPr lang="en-GB" sz="2200" dirty="0"/>
              <a:t>Up until 2012, 5 plausible values were used. In 2015 and 2018, 10 plausible values were used. Maybe as processing power increases over time, the OECD will recommend that more plausible values are used for PISA.</a:t>
            </a:r>
          </a:p>
        </p:txBody>
      </p:sp>
    </p:spTree>
    <p:extLst>
      <p:ext uri="{BB962C8B-B14F-4D97-AF65-F5344CB8AC3E}">
        <p14:creationId xmlns:p14="http://schemas.microsoft.com/office/powerpoint/2010/main" val="31785500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Plausible Values with no weights</a:t>
            </a:r>
          </a:p>
        </p:txBody>
      </p:sp>
      <p:sp>
        <p:nvSpPr>
          <p:cNvPr id="3" name="Content Placeholder 2"/>
          <p:cNvSpPr>
            <a:spLocks noGrp="1"/>
          </p:cNvSpPr>
          <p:nvPr>
            <p:ph idx="1"/>
          </p:nvPr>
        </p:nvSpPr>
        <p:spPr/>
        <p:txBody>
          <a:bodyPr>
            <a:normAutofit fontScale="92500" lnSpcReduction="10000"/>
          </a:bodyPr>
          <a:lstStyle/>
          <a:p>
            <a:pPr marL="0" indent="0">
              <a:buNone/>
            </a:pPr>
            <a:r>
              <a:rPr lang="en-GB" sz="2200" dirty="0"/>
              <a:t>Let’s consider flipping a coin 10 times. If you flip a coin 10 times you would expect to see 5 heads and 5 tails – but it’s perfectly plausible that the result could be 8 heads and 2 tails. </a:t>
            </a:r>
          </a:p>
          <a:p>
            <a:pPr marL="0" indent="0">
              <a:buNone/>
            </a:pPr>
            <a:r>
              <a:rPr lang="en-GB" sz="2200" dirty="0"/>
              <a:t>If we say the score is ‘percentage of heads’, with only 1 plausible value we could easily end up with this score being 80%. With 5 plausible values, coming up with an overall score of 80% is much less likely. That would require 40 of the 50 coin tosses to be heads. With 10 plausible values it would require 80 of the 100 coin tosses to be heads. If this happened you would have suspicions that the coin is biased.</a:t>
            </a:r>
          </a:p>
          <a:p>
            <a:pPr marL="0" indent="0">
              <a:buNone/>
            </a:pPr>
            <a:r>
              <a:rPr lang="en-GB" sz="2200" dirty="0"/>
              <a:t>In reality, what would probably happen is we would end up with something like this:</a:t>
            </a:r>
          </a:p>
          <a:p>
            <a:pPr marL="0" indent="0">
              <a:buNone/>
            </a:pPr>
            <a:r>
              <a:rPr lang="en-GB" sz="2200" dirty="0" err="1"/>
              <a:t>PV1</a:t>
            </a:r>
            <a:r>
              <a:rPr lang="en-GB" sz="2200" dirty="0"/>
              <a:t> = 80% ; </a:t>
            </a:r>
            <a:r>
              <a:rPr lang="en-GB" sz="2200" dirty="0" err="1"/>
              <a:t>PV2</a:t>
            </a:r>
            <a:r>
              <a:rPr lang="en-GB" sz="2200" dirty="0"/>
              <a:t> = 60%; </a:t>
            </a:r>
            <a:r>
              <a:rPr lang="en-GB" sz="2200" dirty="0" err="1"/>
              <a:t>PV3</a:t>
            </a:r>
            <a:r>
              <a:rPr lang="en-GB" sz="2200" dirty="0"/>
              <a:t> = 40%; </a:t>
            </a:r>
            <a:r>
              <a:rPr lang="en-GB" sz="2200" dirty="0" err="1"/>
              <a:t>PV4</a:t>
            </a:r>
            <a:r>
              <a:rPr lang="en-GB" sz="2200" dirty="0"/>
              <a:t> = 20%; </a:t>
            </a:r>
            <a:r>
              <a:rPr lang="en-GB" sz="2200" dirty="0" err="1"/>
              <a:t>PV5</a:t>
            </a:r>
            <a:r>
              <a:rPr lang="en-GB" sz="2200" dirty="0"/>
              <a:t> = 50%</a:t>
            </a:r>
          </a:p>
          <a:p>
            <a:pPr marL="0" indent="0">
              <a:buNone/>
            </a:pPr>
            <a:r>
              <a:rPr lang="en-GB" sz="2200" dirty="0" err="1"/>
              <a:t>PV6</a:t>
            </a:r>
            <a:r>
              <a:rPr lang="en-GB" sz="2200" dirty="0"/>
              <a:t> = 30% ; </a:t>
            </a:r>
            <a:r>
              <a:rPr lang="en-GB" sz="2200" dirty="0" err="1"/>
              <a:t>PV7</a:t>
            </a:r>
            <a:r>
              <a:rPr lang="en-GB" sz="2200" dirty="0"/>
              <a:t> = 70%; </a:t>
            </a:r>
            <a:r>
              <a:rPr lang="en-GB" sz="2200" dirty="0" err="1"/>
              <a:t>PV8</a:t>
            </a:r>
            <a:r>
              <a:rPr lang="en-GB" sz="2200" dirty="0"/>
              <a:t> = 70%; </a:t>
            </a:r>
            <a:r>
              <a:rPr lang="en-GB" sz="2200" dirty="0" err="1"/>
              <a:t>PV9</a:t>
            </a:r>
            <a:r>
              <a:rPr lang="en-GB" sz="2200" dirty="0"/>
              <a:t> = 20%; </a:t>
            </a:r>
            <a:r>
              <a:rPr lang="en-GB" sz="2200" dirty="0" err="1"/>
              <a:t>PV10</a:t>
            </a:r>
            <a:r>
              <a:rPr lang="en-GB" sz="2200" dirty="0"/>
              <a:t> = 80%</a:t>
            </a:r>
          </a:p>
          <a:p>
            <a:pPr marL="0" indent="0">
              <a:buNone/>
            </a:pPr>
            <a:r>
              <a:rPr lang="en-GB" sz="2200" dirty="0"/>
              <a:t>From this we can work out the mean score and the standard error</a:t>
            </a:r>
          </a:p>
          <a:p>
            <a:pPr marL="0" indent="0">
              <a:buNone/>
            </a:pPr>
            <a:endParaRPr lang="en-GB" sz="2200" dirty="0"/>
          </a:p>
        </p:txBody>
      </p:sp>
    </p:spTree>
    <p:extLst>
      <p:ext uri="{BB962C8B-B14F-4D97-AF65-F5344CB8AC3E}">
        <p14:creationId xmlns:p14="http://schemas.microsoft.com/office/powerpoint/2010/main" val="11156753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Plausible Values with no weights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91402" y="1825625"/>
                <a:ext cx="9495693" cy="4444546"/>
              </a:xfrm>
            </p:spPr>
            <p:txBody>
              <a:bodyPr>
                <a:normAutofit fontScale="92500" lnSpcReduction="10000"/>
              </a:bodyPr>
              <a:lstStyle/>
              <a:p>
                <a:pPr marL="0" indent="0">
                  <a:buNone/>
                </a:pPr>
                <a14:m>
                  <m:oMathPara xmlns:m="http://schemas.openxmlformats.org/officeDocument/2006/math">
                    <m:oMathParaPr>
                      <m:jc m:val="centerGroup"/>
                    </m:oMathParaPr>
                    <m:oMath xmlns:m="http://schemas.openxmlformats.org/officeDocument/2006/math">
                      <m:r>
                        <a:rPr lang="en-GB" sz="2200" b="0" i="1" smtClean="0">
                          <a:latin typeface="Cambria Math" panose="02040503050406030204" pitchFamily="18" charset="0"/>
                        </a:rPr>
                        <m:t>𝑀𝑒𝑎𝑛</m:t>
                      </m:r>
                      <m:r>
                        <a:rPr lang="en-GB" sz="2200" b="0" i="1" smtClean="0">
                          <a:latin typeface="Cambria Math" panose="02040503050406030204" pitchFamily="18" charset="0"/>
                        </a:rPr>
                        <m:t>=</m:t>
                      </m:r>
                      <m:f>
                        <m:fPr>
                          <m:ctrlPr>
                            <a:rPr lang="en-GB" sz="2200" i="1" dirty="0">
                              <a:latin typeface="Cambria Math" panose="02040503050406030204" pitchFamily="18" charset="0"/>
                            </a:rPr>
                          </m:ctrlPr>
                        </m:fPr>
                        <m:num>
                          <m:r>
                            <a:rPr lang="en-GB" sz="2200" b="0" i="0" dirty="0" smtClean="0">
                              <a:latin typeface="Cambria Math" panose="02040503050406030204" pitchFamily="18" charset="0"/>
                            </a:rPr>
                            <m:t>80%+60%+40%+50%+30%+70%+70</m:t>
                          </m:r>
                          <m:r>
                            <a:rPr lang="en-GB" sz="2200" b="0" i="1" dirty="0" smtClean="0">
                              <a:latin typeface="Cambria Math" panose="02040503050406030204" pitchFamily="18" charset="0"/>
                            </a:rPr>
                            <m:t>%+20%+80%</m:t>
                          </m:r>
                        </m:num>
                        <m:den>
                          <m:r>
                            <a:rPr lang="en-GB" sz="2200" b="0" i="0" dirty="0" smtClean="0">
                              <a:latin typeface="Cambria Math" panose="02040503050406030204" pitchFamily="18" charset="0"/>
                            </a:rPr>
                            <m:t>10</m:t>
                          </m:r>
                        </m:den>
                      </m:f>
                      <m:r>
                        <a:rPr lang="en-GB" sz="2200" b="0" i="1" dirty="0" smtClean="0">
                          <a:latin typeface="Cambria Math" panose="02040503050406030204" pitchFamily="18" charset="0"/>
                        </a:rPr>
                        <m:t>  </m:t>
                      </m:r>
                      <m:r>
                        <a:rPr lang="en-GB" sz="2200" i="1">
                          <a:latin typeface="Cambria Math" panose="02040503050406030204" pitchFamily="18" charset="0"/>
                        </a:rPr>
                        <m:t>=</m:t>
                      </m:r>
                      <m:r>
                        <a:rPr lang="en-GB" sz="2200" i="1" dirty="0" smtClean="0">
                          <a:latin typeface="Cambria Math" panose="02040503050406030204" pitchFamily="18" charset="0"/>
                        </a:rPr>
                        <m:t>5</m:t>
                      </m:r>
                      <m:r>
                        <a:rPr lang="en-GB" sz="2200" b="0" i="1" dirty="0" smtClean="0">
                          <a:latin typeface="Cambria Math" panose="02040503050406030204" pitchFamily="18" charset="0"/>
                        </a:rPr>
                        <m:t>0%</m:t>
                      </m:r>
                    </m:oMath>
                  </m:oMathPara>
                </a14:m>
                <a:endParaRPr lang="en-GB" sz="2200" dirty="0"/>
              </a:p>
              <a:p>
                <a:pPr marL="0" indent="0">
                  <a:buNone/>
                </a:pPr>
                <a:endParaRPr lang="en-GB" sz="2200" dirty="0"/>
              </a:p>
              <a:p>
                <a:pPr marL="0" indent="0">
                  <a:buNone/>
                </a:pPr>
                <a14:m>
                  <m:oMathPara xmlns:m="http://schemas.openxmlformats.org/officeDocument/2006/math">
                    <m:oMathParaPr>
                      <m:jc m:val="centerGroup"/>
                    </m:oMathParaPr>
                    <m:oMath xmlns:m="http://schemas.openxmlformats.org/officeDocument/2006/math">
                      <m:r>
                        <a:rPr lang="en-GB" sz="2200" i="1">
                          <a:latin typeface="Cambria Math" panose="02040503050406030204" pitchFamily="18" charset="0"/>
                        </a:rPr>
                        <m:t>𝑆𝑡𝑎𝑛𝑑𝑎𝑟𝑑</m:t>
                      </m:r>
                      <m:r>
                        <a:rPr lang="en-GB" sz="2200" i="1">
                          <a:latin typeface="Cambria Math" panose="02040503050406030204" pitchFamily="18" charset="0"/>
                        </a:rPr>
                        <m:t> </m:t>
                      </m:r>
                      <m:r>
                        <a:rPr lang="en-GB" sz="2200" b="0" i="1" smtClean="0">
                          <a:latin typeface="Cambria Math" panose="02040503050406030204" pitchFamily="18" charset="0"/>
                        </a:rPr>
                        <m:t>𝐸𝑟𝑟𝑜𝑟</m:t>
                      </m:r>
                      <m:r>
                        <a:rPr lang="en-GB" sz="2200" i="1">
                          <a:latin typeface="Cambria Math" panose="02040503050406030204" pitchFamily="18" charset="0"/>
                        </a:rPr>
                        <m:t>=</m:t>
                      </m:r>
                      <m:f>
                        <m:fPr>
                          <m:ctrlPr>
                            <a:rPr lang="en-GB" sz="2200" i="1" dirty="0">
                              <a:latin typeface="Cambria Math" panose="02040503050406030204" pitchFamily="18" charset="0"/>
                            </a:rPr>
                          </m:ctrlPr>
                        </m:fPr>
                        <m:num>
                          <m:rad>
                            <m:radPr>
                              <m:degHide m:val="on"/>
                              <m:ctrlPr>
                                <a:rPr lang="en-GB" sz="2200" i="1">
                                  <a:latin typeface="Cambria Math" panose="02040503050406030204" pitchFamily="18" charset="0"/>
                                </a:rPr>
                              </m:ctrlPr>
                            </m:radPr>
                            <m:deg/>
                            <m:e>
                              <m:f>
                                <m:fPr>
                                  <m:ctrlPr>
                                    <a:rPr lang="en-GB" sz="2200" i="1" dirty="0">
                                      <a:latin typeface="Cambria Math" panose="02040503050406030204" pitchFamily="18" charset="0"/>
                                    </a:rPr>
                                  </m:ctrlPr>
                                </m:fPr>
                                <m:num>
                                  <m:sSup>
                                    <m:sSupPr>
                                      <m:ctrlPr>
                                        <a:rPr lang="en-GB" sz="2200" i="1" dirty="0">
                                          <a:latin typeface="Cambria Math" panose="02040503050406030204" pitchFamily="18" charset="0"/>
                                        </a:rPr>
                                      </m:ctrlPr>
                                    </m:sSupPr>
                                    <m:e>
                                      <m:r>
                                        <a:rPr lang="en-GB" sz="2200" i="1" dirty="0">
                                          <a:latin typeface="Cambria Math" panose="02040503050406030204" pitchFamily="18" charset="0"/>
                                        </a:rPr>
                                        <m:t>(</m:t>
                                      </m:r>
                                      <m:r>
                                        <a:rPr lang="en-GB" sz="2200" i="1" dirty="0">
                                          <a:latin typeface="Cambria Math" panose="02040503050406030204" pitchFamily="18" charset="0"/>
                                        </a:rPr>
                                        <m:t>𝑃𝑉</m:t>
                                      </m:r>
                                      <m:r>
                                        <a:rPr lang="en-GB" sz="2200" i="1" dirty="0">
                                          <a:latin typeface="Cambria Math" panose="02040503050406030204" pitchFamily="18" charset="0"/>
                                        </a:rPr>
                                        <m:t>1−</m:t>
                                      </m:r>
                                      <m:r>
                                        <a:rPr lang="en-GB" sz="2200" i="1" dirty="0">
                                          <a:latin typeface="Cambria Math" panose="02040503050406030204" pitchFamily="18" charset="0"/>
                                        </a:rPr>
                                        <m:t>𝑀𝑒𝑎𝑛</m:t>
                                      </m:r>
                                      <m:r>
                                        <a:rPr lang="en-GB" sz="2200" i="1" dirty="0">
                                          <a:latin typeface="Cambria Math" panose="02040503050406030204" pitchFamily="18" charset="0"/>
                                        </a:rPr>
                                        <m:t>)</m:t>
                                      </m:r>
                                    </m:e>
                                    <m:sup>
                                      <m:r>
                                        <a:rPr lang="en-GB" sz="2200" i="1" dirty="0">
                                          <a:latin typeface="Cambria Math" panose="02040503050406030204" pitchFamily="18" charset="0"/>
                                        </a:rPr>
                                        <m:t>2</m:t>
                                      </m:r>
                                    </m:sup>
                                  </m:sSup>
                                  <m:r>
                                    <a:rPr lang="en-GB" sz="2200" dirty="0">
                                      <a:latin typeface="Cambria Math" panose="02040503050406030204" pitchFamily="18" charset="0"/>
                                    </a:rPr>
                                    <m:t>+</m:t>
                                  </m:r>
                                  <m:sSup>
                                    <m:sSupPr>
                                      <m:ctrlPr>
                                        <a:rPr lang="en-GB" sz="2200" i="1" dirty="0">
                                          <a:latin typeface="Cambria Math" panose="02040503050406030204" pitchFamily="18" charset="0"/>
                                        </a:rPr>
                                      </m:ctrlPr>
                                    </m:sSupPr>
                                    <m:e>
                                      <m:r>
                                        <a:rPr lang="en-GB" sz="2200" i="1" dirty="0">
                                          <a:latin typeface="Cambria Math" panose="02040503050406030204" pitchFamily="18" charset="0"/>
                                        </a:rPr>
                                        <m:t> …+(</m:t>
                                      </m:r>
                                      <m:r>
                                        <a:rPr lang="en-GB" sz="2200" i="1" dirty="0">
                                          <a:latin typeface="Cambria Math" panose="02040503050406030204" pitchFamily="18" charset="0"/>
                                        </a:rPr>
                                        <m:t>𝑃𝑉</m:t>
                                      </m:r>
                                      <m:r>
                                        <a:rPr lang="en-GB" sz="2200" i="1" dirty="0">
                                          <a:latin typeface="Cambria Math" panose="02040503050406030204" pitchFamily="18" charset="0"/>
                                        </a:rPr>
                                        <m:t>10 −</m:t>
                                      </m:r>
                                      <m:r>
                                        <a:rPr lang="en-GB" sz="2200" i="1" dirty="0">
                                          <a:latin typeface="Cambria Math" panose="02040503050406030204" pitchFamily="18" charset="0"/>
                                        </a:rPr>
                                        <m:t>𝑀𝑒𝑎𝑛</m:t>
                                      </m:r>
                                      <m:r>
                                        <a:rPr lang="en-GB" sz="2200" i="1" dirty="0">
                                          <a:latin typeface="Cambria Math" panose="02040503050406030204" pitchFamily="18" charset="0"/>
                                        </a:rPr>
                                        <m:t>)</m:t>
                                      </m:r>
                                    </m:e>
                                    <m:sup>
                                      <m:r>
                                        <a:rPr lang="en-GB" sz="2200" i="1" dirty="0">
                                          <a:latin typeface="Cambria Math" panose="02040503050406030204" pitchFamily="18" charset="0"/>
                                        </a:rPr>
                                        <m:t>2</m:t>
                                      </m:r>
                                    </m:sup>
                                  </m:sSup>
                                </m:num>
                                <m:den>
                                  <m:r>
                                    <a:rPr lang="en-GB" sz="2200" dirty="0">
                                      <a:latin typeface="Cambria Math" panose="02040503050406030204" pitchFamily="18" charset="0"/>
                                    </a:rPr>
                                    <m:t>10</m:t>
                                  </m:r>
                                </m:den>
                              </m:f>
                            </m:e>
                          </m:rad>
                        </m:num>
                        <m:den>
                          <m:rad>
                            <m:radPr>
                              <m:degHide m:val="on"/>
                              <m:ctrlPr>
                                <a:rPr lang="en-GB" sz="2200" i="1" dirty="0" smtClean="0">
                                  <a:latin typeface="Cambria Math" panose="02040503050406030204" pitchFamily="18" charset="0"/>
                                </a:rPr>
                              </m:ctrlPr>
                            </m:radPr>
                            <m:deg/>
                            <m:e>
                              <m:r>
                                <a:rPr lang="en-GB" sz="2200" b="0" i="1" dirty="0" smtClean="0">
                                  <a:latin typeface="Cambria Math" panose="02040503050406030204" pitchFamily="18" charset="0"/>
                                </a:rPr>
                                <m:t>10</m:t>
                              </m:r>
                            </m:e>
                          </m:rad>
                        </m:den>
                      </m:f>
                      <m:r>
                        <a:rPr lang="en-GB" sz="2200" i="1">
                          <a:latin typeface="Cambria Math" panose="02040503050406030204" pitchFamily="18" charset="0"/>
                        </a:rPr>
                        <m:t>=</m:t>
                      </m:r>
                      <m:r>
                        <a:rPr lang="en-GB" sz="2200" b="0" i="1" smtClean="0">
                          <a:latin typeface="Cambria Math" panose="02040503050406030204" pitchFamily="18" charset="0"/>
                        </a:rPr>
                        <m:t>6.4</m:t>
                      </m:r>
                      <m:r>
                        <a:rPr lang="en-GB" sz="2200" i="1" dirty="0">
                          <a:latin typeface="Cambria Math" panose="02040503050406030204" pitchFamily="18" charset="0"/>
                        </a:rPr>
                        <m:t>%</m:t>
                      </m:r>
                    </m:oMath>
                  </m:oMathPara>
                </a14:m>
                <a:endParaRPr lang="en-GB" sz="2200" dirty="0"/>
              </a:p>
              <a:p>
                <a:pPr marL="0" indent="0">
                  <a:buNone/>
                </a:pPr>
                <a:endParaRPr lang="en-GB" sz="2200" dirty="0"/>
              </a:p>
              <a:p>
                <a:pPr marL="0" indent="0">
                  <a:buNone/>
                </a:pPr>
                <a:r>
                  <a:rPr lang="en-GB" sz="2200" dirty="0"/>
                  <a:t>Remember this is an example on coin toss – there’s a 50% chance of it being heads, so we’d expect to have quite a large standard error. If we are using predictive information about a students ability we have much smaller errors. We can be much more confident about their likelihood of getting a question right.</a:t>
                </a:r>
              </a:p>
              <a:p>
                <a:pPr marL="0" indent="0">
                  <a:buNone/>
                </a:pPr>
                <a:r>
                  <a:rPr lang="en-GB" sz="2200" dirty="0"/>
                  <a:t>It doesn’t make any sense to look at individual pupils in isolation in any kind of statistical analysis. We are usually interested in the population or sub groups of the population. This is where the replicate weights come in.</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91402" y="1825625"/>
                <a:ext cx="9495693" cy="4444546"/>
              </a:xfrm>
              <a:blipFill>
                <a:blip r:embed="rId2"/>
                <a:stretch>
                  <a:fillRect l="-706" r="-450"/>
                </a:stretch>
              </a:blipFill>
            </p:spPr>
            <p:txBody>
              <a:bodyPr/>
              <a:lstStyle/>
              <a:p>
                <a:r>
                  <a:rPr lang="en-GB">
                    <a:noFill/>
                  </a:rPr>
                  <a:t> </a:t>
                </a:r>
              </a:p>
            </p:txBody>
          </p:sp>
        </mc:Fallback>
      </mc:AlternateContent>
    </p:spTree>
    <p:extLst>
      <p:ext uri="{BB962C8B-B14F-4D97-AF65-F5344CB8AC3E}">
        <p14:creationId xmlns:p14="http://schemas.microsoft.com/office/powerpoint/2010/main" val="14668057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Plausible Values with weights</a:t>
            </a:r>
          </a:p>
        </p:txBody>
      </p:sp>
      <p:sp>
        <p:nvSpPr>
          <p:cNvPr id="3" name="Content Placeholder 2"/>
          <p:cNvSpPr>
            <a:spLocks noGrp="1"/>
          </p:cNvSpPr>
          <p:nvPr>
            <p:ph idx="1"/>
          </p:nvPr>
        </p:nvSpPr>
        <p:spPr>
          <a:xfrm>
            <a:off x="205153" y="1875866"/>
            <a:ext cx="9495693" cy="4444546"/>
          </a:xfrm>
        </p:spPr>
        <p:txBody>
          <a:bodyPr>
            <a:normAutofit/>
          </a:bodyPr>
          <a:lstStyle/>
          <a:p>
            <a:pPr marL="0" indent="0">
              <a:buNone/>
            </a:pPr>
            <a:r>
              <a:rPr lang="en-GB" sz="2200" dirty="0"/>
              <a:t>To fully take into account all of the variance, and to ensure the overall scores for all students in a distinct population (e.g. Scotland) are accurate, the PISA calculations work out results for every weighting applied to every plausible value for every student in Scotland. It uses the predictive program to create 10 plausible values for each student, with associated errors, and then runs each of the 81 replicate weights on each of the 10 plausible values (resulting in 810 calculations)</a:t>
            </a:r>
          </a:p>
          <a:p>
            <a:pPr marL="0" indent="0">
              <a:buNone/>
            </a:pPr>
            <a:endParaRPr lang="en-GB" sz="2200" dirty="0"/>
          </a:p>
          <a:p>
            <a:pPr marL="0" indent="0">
              <a:buNone/>
            </a:pPr>
            <a:r>
              <a:rPr lang="en-GB" sz="2200" dirty="0"/>
              <a:t>By taking these steps we can ensure that the estimation of results and the errors around them are accurate and comparable across countries, meaning if we conduct significance tests and find significant differences, we can be confident that these differences are real.</a:t>
            </a:r>
          </a:p>
          <a:p>
            <a:pPr marL="0" indent="0">
              <a:buNone/>
            </a:pPr>
            <a:endParaRPr lang="en-GB" sz="2200" dirty="0"/>
          </a:p>
        </p:txBody>
      </p:sp>
    </p:spTree>
    <p:extLst>
      <p:ext uri="{BB962C8B-B14F-4D97-AF65-F5344CB8AC3E}">
        <p14:creationId xmlns:p14="http://schemas.microsoft.com/office/powerpoint/2010/main" val="39525475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Conducting Analysis</a:t>
            </a:r>
          </a:p>
        </p:txBody>
      </p:sp>
      <p:sp>
        <p:nvSpPr>
          <p:cNvPr id="3" name="Content Placeholder 2"/>
          <p:cNvSpPr>
            <a:spLocks noGrp="1"/>
          </p:cNvSpPr>
          <p:nvPr>
            <p:ph idx="1"/>
          </p:nvPr>
        </p:nvSpPr>
        <p:spPr/>
        <p:txBody>
          <a:bodyPr/>
          <a:lstStyle/>
          <a:p>
            <a:r>
              <a:rPr lang="en-GB" b="1" dirty="0"/>
              <a:t>Always</a:t>
            </a:r>
            <a:r>
              <a:rPr lang="en-GB" dirty="0"/>
              <a:t> do analysis using </a:t>
            </a:r>
            <a:r>
              <a:rPr lang="en-GB" b="1" dirty="0"/>
              <a:t>replicate weights </a:t>
            </a:r>
            <a:r>
              <a:rPr lang="en-GB" dirty="0"/>
              <a:t>and, where appropriate, </a:t>
            </a:r>
            <a:r>
              <a:rPr lang="en-GB" b="1" dirty="0"/>
              <a:t>plausible values</a:t>
            </a:r>
            <a:r>
              <a:rPr lang="en-GB" dirty="0"/>
              <a:t>. If you don’t then your results will not properly take errors into account and will not be consistent with what the OECD publish.</a:t>
            </a:r>
          </a:p>
          <a:p>
            <a:r>
              <a:rPr lang="en-GB" dirty="0"/>
              <a:t>If you are an external user and have either SAS or SPSS you can use the </a:t>
            </a:r>
            <a:r>
              <a:rPr lang="en-GB" b="1" dirty="0" err="1"/>
              <a:t>IDB</a:t>
            </a:r>
            <a:r>
              <a:rPr lang="en-GB" b="1" dirty="0"/>
              <a:t> Analyser </a:t>
            </a:r>
            <a:r>
              <a:rPr lang="en-GB" dirty="0"/>
              <a:t>to generate code that will take all of this into account.</a:t>
            </a:r>
          </a:p>
          <a:p>
            <a:r>
              <a:rPr lang="en-GB" dirty="0"/>
              <a:t>Detailed guidance on how to use the </a:t>
            </a:r>
            <a:r>
              <a:rPr lang="en-GB" dirty="0" err="1"/>
              <a:t>IDB</a:t>
            </a:r>
            <a:r>
              <a:rPr lang="en-GB" dirty="0"/>
              <a:t> Analyser is available on the website: </a:t>
            </a:r>
            <a:r>
              <a:rPr lang="en-GB" dirty="0">
                <a:hlinkClick r:id="rId2"/>
              </a:rPr>
              <a:t>https://www.iea.nl/data-tools/tools#spy-para-308</a:t>
            </a:r>
            <a:endParaRPr lang="en-GB" dirty="0"/>
          </a:p>
          <a:p>
            <a:endParaRPr lang="en-GB" dirty="0"/>
          </a:p>
          <a:p>
            <a:pPr marL="0" indent="0">
              <a:buNone/>
            </a:pPr>
            <a:endParaRPr lang="en-GB" dirty="0"/>
          </a:p>
          <a:p>
            <a:endParaRPr lang="en-GB" dirty="0"/>
          </a:p>
        </p:txBody>
      </p:sp>
    </p:spTree>
    <p:extLst>
      <p:ext uri="{BB962C8B-B14F-4D97-AF65-F5344CB8AC3E}">
        <p14:creationId xmlns:p14="http://schemas.microsoft.com/office/powerpoint/2010/main" val="814159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Conducting Analysis</a:t>
            </a:r>
          </a:p>
        </p:txBody>
      </p:sp>
      <p:sp>
        <p:nvSpPr>
          <p:cNvPr id="3" name="Content Placeholder 2"/>
          <p:cNvSpPr>
            <a:spLocks noGrp="1"/>
          </p:cNvSpPr>
          <p:nvPr>
            <p:ph idx="1"/>
          </p:nvPr>
        </p:nvSpPr>
        <p:spPr/>
        <p:txBody>
          <a:bodyPr>
            <a:normAutofit/>
          </a:bodyPr>
          <a:lstStyle/>
          <a:p>
            <a:r>
              <a:rPr lang="en-GB" dirty="0"/>
              <a:t>PISA provides a rich source of data with almost endless possibilities of analysis that can be done on it. </a:t>
            </a:r>
          </a:p>
          <a:p>
            <a:r>
              <a:rPr lang="en-GB" dirty="0"/>
              <a:t>If you are interested in conducting analysis on Scottish PISA data and want to make sure you are on the right track, please get in touch with a member of the PISA team in Scottish Government:</a:t>
            </a:r>
          </a:p>
          <a:p>
            <a:pPr marL="0" indent="0" algn="ctr">
              <a:buNone/>
            </a:pPr>
            <a:r>
              <a:rPr lang="en-GB" dirty="0" err="1">
                <a:hlinkClick r:id="rId2"/>
              </a:rPr>
              <a:t>Keith.Dryburgh@gov.scot</a:t>
            </a:r>
            <a:endParaRPr lang="en-GB" dirty="0"/>
          </a:p>
          <a:p>
            <a:pPr marL="0" indent="0" algn="ctr">
              <a:buNone/>
            </a:pPr>
            <a:r>
              <a:rPr lang="en-GB" dirty="0" err="1">
                <a:hlinkClick r:id="rId3"/>
              </a:rPr>
              <a:t>Adam.Naylor@gov.scot</a:t>
            </a:r>
            <a:endParaRPr lang="en-GB" dirty="0"/>
          </a:p>
          <a:p>
            <a:pPr marL="0" indent="0">
              <a:buNone/>
            </a:pPr>
            <a:endParaRPr lang="en-GB" dirty="0"/>
          </a:p>
          <a:p>
            <a:endParaRPr lang="en-GB" dirty="0"/>
          </a:p>
          <a:p>
            <a:pPr marL="0" indent="0">
              <a:buNone/>
            </a:pPr>
            <a:endParaRPr lang="en-GB" dirty="0"/>
          </a:p>
          <a:p>
            <a:endParaRPr lang="en-GB" dirty="0"/>
          </a:p>
        </p:txBody>
      </p:sp>
    </p:spTree>
    <p:extLst>
      <p:ext uri="{BB962C8B-B14F-4D97-AF65-F5344CB8AC3E}">
        <p14:creationId xmlns:p14="http://schemas.microsoft.com/office/powerpoint/2010/main" val="3768849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Introduction</a:t>
            </a:r>
          </a:p>
        </p:txBody>
      </p:sp>
      <p:sp>
        <p:nvSpPr>
          <p:cNvPr id="3" name="Content Placeholder 2"/>
          <p:cNvSpPr>
            <a:spLocks noGrp="1"/>
          </p:cNvSpPr>
          <p:nvPr>
            <p:ph idx="1"/>
          </p:nvPr>
        </p:nvSpPr>
        <p:spPr/>
        <p:txBody>
          <a:bodyPr>
            <a:normAutofit/>
          </a:bodyPr>
          <a:lstStyle/>
          <a:p>
            <a:pPr marL="0" indent="0">
              <a:buNone/>
            </a:pPr>
            <a:r>
              <a:rPr lang="en-GB" sz="2200" dirty="0"/>
              <a:t>The purpose of PISA is to compare the performance of 15 year olds in a range of domains in 79 countries across the world.</a:t>
            </a:r>
          </a:p>
          <a:p>
            <a:pPr marL="0" indent="0">
              <a:buNone/>
            </a:pPr>
            <a:r>
              <a:rPr lang="en-GB" sz="2200" dirty="0"/>
              <a:t>This does not mean every 15 year old student in every country gets tested on everything. There are two finite resources which prevent this from being possible. </a:t>
            </a:r>
          </a:p>
          <a:p>
            <a:pPr marL="514350" indent="-514350">
              <a:buAutoNum type="arabicPeriod"/>
            </a:pPr>
            <a:r>
              <a:rPr lang="en-GB" sz="2200" dirty="0"/>
              <a:t>It costs money to conduct student assessments</a:t>
            </a:r>
          </a:p>
          <a:p>
            <a:pPr marL="514350" indent="-514350">
              <a:buAutoNum type="arabicPeriod"/>
            </a:pPr>
            <a:r>
              <a:rPr lang="en-GB" sz="2200" dirty="0"/>
              <a:t>People get tired. If the aim was to cover every area of every domain, students would spend several hours doing the tests and fatigue would seriously impact their performance.</a:t>
            </a:r>
          </a:p>
          <a:p>
            <a:pPr marL="0" indent="0">
              <a:buNone/>
            </a:pPr>
            <a:endParaRPr lang="en-GB" dirty="0"/>
          </a:p>
          <a:p>
            <a:endParaRPr lang="en-GB" dirty="0"/>
          </a:p>
          <a:p>
            <a:endParaRPr lang="en-GB" dirty="0"/>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4133521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Sampling</a:t>
            </a:r>
          </a:p>
        </p:txBody>
      </p:sp>
      <p:sp>
        <p:nvSpPr>
          <p:cNvPr id="3" name="Content Placeholder 2"/>
          <p:cNvSpPr>
            <a:spLocks noGrp="1"/>
          </p:cNvSpPr>
          <p:nvPr>
            <p:ph idx="1"/>
          </p:nvPr>
        </p:nvSpPr>
        <p:spPr/>
        <p:txBody>
          <a:bodyPr>
            <a:normAutofit/>
          </a:bodyPr>
          <a:lstStyle/>
          <a:p>
            <a:pPr marL="0" indent="0">
              <a:buNone/>
            </a:pPr>
            <a:r>
              <a:rPr lang="en-GB" sz="2200" dirty="0"/>
              <a:t>To get around the problem of cost, countries test a sample of students rather than the whole population. Sampling methodology varies by country depending on their demographics and schooling systems. </a:t>
            </a:r>
          </a:p>
          <a:p>
            <a:pPr marL="0" indent="0">
              <a:buNone/>
            </a:pPr>
            <a:endParaRPr lang="en-GB" sz="2200" dirty="0"/>
          </a:p>
          <a:p>
            <a:pPr marL="0" indent="0">
              <a:buNone/>
            </a:pPr>
            <a:r>
              <a:rPr lang="en-GB" sz="2200" dirty="0"/>
              <a:t>In Scotland the school sample is stratified on the basis of:</a:t>
            </a:r>
          </a:p>
          <a:p>
            <a:r>
              <a:rPr lang="en-GB" sz="2200" dirty="0"/>
              <a:t>Previous exam performance</a:t>
            </a:r>
          </a:p>
          <a:p>
            <a:r>
              <a:rPr lang="en-GB" sz="2200" dirty="0"/>
              <a:t>Urban/rural location and school size</a:t>
            </a:r>
          </a:p>
          <a:p>
            <a:r>
              <a:rPr lang="en-GB" sz="2200" dirty="0"/>
              <a:t>Whether schools were publicly funded or independent</a:t>
            </a:r>
          </a:p>
          <a:p>
            <a:r>
              <a:rPr lang="en-GB" sz="2200" dirty="0"/>
              <a:t>Whether schools were single-sex or mixed</a:t>
            </a:r>
          </a:p>
          <a:p>
            <a:pPr marL="0" indent="0">
              <a:buNone/>
            </a:pPr>
            <a:endParaRPr lang="en-GB" sz="2400" dirty="0"/>
          </a:p>
          <a:p>
            <a:endParaRPr lang="en-GB" dirty="0"/>
          </a:p>
          <a:p>
            <a:endParaRPr lang="en-GB" dirty="0"/>
          </a:p>
        </p:txBody>
      </p:sp>
    </p:spTree>
    <p:extLst>
      <p:ext uri="{BB962C8B-B14F-4D97-AF65-F5344CB8AC3E}">
        <p14:creationId xmlns:p14="http://schemas.microsoft.com/office/powerpoint/2010/main" val="4147077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Sampling</a:t>
            </a:r>
          </a:p>
        </p:txBody>
      </p:sp>
      <p:sp>
        <p:nvSpPr>
          <p:cNvPr id="3" name="Content Placeholder 2"/>
          <p:cNvSpPr>
            <a:spLocks noGrp="1"/>
          </p:cNvSpPr>
          <p:nvPr>
            <p:ph idx="1"/>
          </p:nvPr>
        </p:nvSpPr>
        <p:spPr/>
        <p:txBody>
          <a:bodyPr>
            <a:normAutofit/>
          </a:bodyPr>
          <a:lstStyle/>
          <a:p>
            <a:pPr marL="0" indent="0">
              <a:buNone/>
            </a:pPr>
            <a:r>
              <a:rPr lang="en-GB" sz="2200" dirty="0"/>
              <a:t>40 students are then randomly sampled from each school.</a:t>
            </a:r>
          </a:p>
          <a:p>
            <a:pPr marL="0" indent="0">
              <a:buNone/>
            </a:pPr>
            <a:r>
              <a:rPr lang="en-GB" sz="2200" dirty="0"/>
              <a:t>This means a student in a school which has 50 students has an 80% chance of being chosen (40/50), while a student in a school which has 200 students has a 20% chance of being chosen (40/200).</a:t>
            </a:r>
          </a:p>
          <a:p>
            <a:pPr marL="0" indent="0">
              <a:buNone/>
            </a:pPr>
            <a:r>
              <a:rPr lang="en-GB" sz="2200" dirty="0"/>
              <a:t>To make sure the sample represents the population, weighting is applied to take this into account. In this scenario, students in the second school would have a weighting which is four times the size of the weighting students in the first school would have.</a:t>
            </a:r>
          </a:p>
          <a:p>
            <a:pPr marL="0" indent="0">
              <a:buNone/>
            </a:pPr>
            <a:r>
              <a:rPr lang="en-GB" sz="2200" dirty="0"/>
              <a:t>Clearly there is likely to be more variation in a group of 40 pupils out of 200 compared to a group of 40 pupils out of 50. So how can we make sure we take the variance in the whole sample into account properly if groups have different weights and variances?</a:t>
            </a:r>
          </a:p>
          <a:p>
            <a:pPr marL="0" indent="0">
              <a:buNone/>
            </a:pPr>
            <a:endParaRPr lang="en-GB" sz="2600" dirty="0"/>
          </a:p>
          <a:p>
            <a:endParaRPr lang="en-GB" dirty="0"/>
          </a:p>
          <a:p>
            <a:endParaRPr lang="en-GB" dirty="0"/>
          </a:p>
        </p:txBody>
      </p:sp>
    </p:spTree>
    <p:extLst>
      <p:ext uri="{BB962C8B-B14F-4D97-AF65-F5344CB8AC3E}">
        <p14:creationId xmlns:p14="http://schemas.microsoft.com/office/powerpoint/2010/main" val="493012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Sampling</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pPr marL="0" indent="0">
                  <a:buNone/>
                </a:pPr>
                <a:r>
                  <a:rPr lang="en-GB" sz="2200" dirty="0"/>
                  <a:t>Imagine the total weightings of Scotland must always add up to 1000 and there are 100 schools sampled. School A has a weighting of 60, School B has a weighting of 10. </a:t>
                </a:r>
              </a:p>
              <a:p>
                <a:pPr marL="0" indent="0">
                  <a:buNone/>
                </a:pPr>
                <a:r>
                  <a:rPr lang="en-GB" sz="2200" dirty="0"/>
                  <a:t>Imagine in a parallel universe that School A did not take part in the sample, and was replaced by School C, which had fewer pupils, and so had a weighting of 10. A new weighting would need to be calculated for all of the other schools to make sure the total of the weights is still 1000. </a:t>
                </a:r>
              </a:p>
              <a:p>
                <a:pPr marL="0" indent="0">
                  <a:buNone/>
                </a:pPr>
                <a:r>
                  <a:rPr lang="en-GB" sz="2200" dirty="0"/>
                  <a:t>School B would now have a weighting of </a:t>
                </a:r>
                <a14:m>
                  <m:oMath xmlns:m="http://schemas.openxmlformats.org/officeDocument/2006/math">
                    <m:f>
                      <m:fPr>
                        <m:ctrlPr>
                          <a:rPr lang="en-GB" sz="2200" i="1" dirty="0" smtClean="0">
                            <a:latin typeface="Cambria Math" panose="02040503050406030204" pitchFamily="18" charset="0"/>
                          </a:rPr>
                        </m:ctrlPr>
                      </m:fPr>
                      <m:num>
                        <m:r>
                          <a:rPr lang="en-GB" sz="2200" dirty="0" smtClean="0">
                            <a:latin typeface="Cambria Math" panose="02040503050406030204" pitchFamily="18" charset="0"/>
                          </a:rPr>
                          <m:t>1000</m:t>
                        </m:r>
                      </m:num>
                      <m:den>
                        <m:r>
                          <a:rPr lang="en-GB" sz="2200" i="0" dirty="0" smtClean="0">
                            <a:latin typeface="Cambria Math" panose="02040503050406030204" pitchFamily="18" charset="0"/>
                          </a:rPr>
                          <m:t>1000−60+10</m:t>
                        </m:r>
                      </m:den>
                    </m:f>
                    <m:d>
                      <m:dPr>
                        <m:ctrlPr>
                          <a:rPr lang="en-GB" sz="2200" i="1" dirty="0" smtClean="0">
                            <a:latin typeface="Cambria Math" panose="02040503050406030204" pitchFamily="18" charset="0"/>
                          </a:rPr>
                        </m:ctrlPr>
                      </m:dPr>
                      <m:e>
                        <m:r>
                          <a:rPr lang="en-GB" sz="2200" i="0" dirty="0" smtClean="0">
                            <a:latin typeface="Cambria Math" panose="02040503050406030204" pitchFamily="18" charset="0"/>
                          </a:rPr>
                          <m:t>10</m:t>
                        </m:r>
                      </m:e>
                    </m:d>
                  </m:oMath>
                </a14:m>
                <a:r>
                  <a:rPr lang="en-GB" sz="2200" dirty="0"/>
                  <a:t> = 10.5</a:t>
                </a:r>
              </a:p>
              <a:p>
                <a:pPr marL="0" indent="0">
                  <a:buNone/>
                </a:pPr>
                <a:r>
                  <a:rPr lang="en-GB" sz="2200" dirty="0"/>
                  <a:t>This is called a </a:t>
                </a:r>
                <a:r>
                  <a:rPr lang="en-GB" sz="2200" b="1" dirty="0"/>
                  <a:t>replicate weight</a:t>
                </a:r>
                <a:r>
                  <a:rPr lang="en-GB" sz="2200" dirty="0"/>
                  <a:t>. </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928" t="-1681" r="-714"/>
                </a:stretch>
              </a:blipFill>
            </p:spPr>
            <p:txBody>
              <a:bodyPr/>
              <a:lstStyle/>
              <a:p>
                <a:r>
                  <a:rPr lang="en-GB">
                    <a:noFill/>
                  </a:rPr>
                  <a:t> </a:t>
                </a:r>
              </a:p>
            </p:txBody>
          </p:sp>
        </mc:Fallback>
      </mc:AlternateContent>
    </p:spTree>
    <p:extLst>
      <p:ext uri="{BB962C8B-B14F-4D97-AF65-F5344CB8AC3E}">
        <p14:creationId xmlns:p14="http://schemas.microsoft.com/office/powerpoint/2010/main" val="904396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Sampling</a:t>
            </a:r>
          </a:p>
        </p:txBody>
      </p:sp>
      <p:sp>
        <p:nvSpPr>
          <p:cNvPr id="3" name="Content Placeholder 2"/>
          <p:cNvSpPr>
            <a:spLocks noGrp="1"/>
          </p:cNvSpPr>
          <p:nvPr>
            <p:ph idx="1"/>
          </p:nvPr>
        </p:nvSpPr>
        <p:spPr/>
        <p:txBody>
          <a:bodyPr>
            <a:normAutofit lnSpcReduction="10000"/>
          </a:bodyPr>
          <a:lstStyle/>
          <a:p>
            <a:pPr marL="0" indent="0">
              <a:buNone/>
            </a:pPr>
            <a:r>
              <a:rPr lang="en-GB" sz="2200" dirty="0"/>
              <a:t>In the calculation of replicate weights in PISA, weightings are not added or removed in this way, but the impact of them is changed (e.g. we see what would happen if the weight of School A was cut in half or if the weight of School B was doubled).</a:t>
            </a:r>
          </a:p>
          <a:p>
            <a:pPr marL="0" indent="0">
              <a:buNone/>
            </a:pPr>
            <a:r>
              <a:rPr lang="en-GB" sz="2200" dirty="0"/>
              <a:t>80 replicate weights are calculated for each original weighting using this method to give a spread of weights which must be taken into account in the calculations. This ensures that if any school is having an unusually large impact on results, the variance (and standard error) will take this into account properly.</a:t>
            </a:r>
          </a:p>
          <a:p>
            <a:pPr marL="0" indent="0">
              <a:buNone/>
            </a:pPr>
            <a:r>
              <a:rPr lang="en-GB" sz="2200" dirty="0"/>
              <a:t>This allows PISA to accurately predict percentage results of responses to pupil questionnaire questions (and other calculated variables from the pupil questionnaire, such as </a:t>
            </a:r>
            <a:r>
              <a:rPr lang="en-GB" sz="2200" dirty="0" err="1"/>
              <a:t>ESCS</a:t>
            </a:r>
            <a:r>
              <a:rPr lang="en-GB" sz="2200" dirty="0"/>
              <a:t>) within a margin or error. </a:t>
            </a:r>
          </a:p>
          <a:p>
            <a:pPr marL="0" indent="0">
              <a:buNone/>
            </a:pPr>
            <a:r>
              <a:rPr lang="en-GB" sz="2200" dirty="0"/>
              <a:t>But what about performance in Reading, Science and Maths?</a:t>
            </a:r>
          </a:p>
        </p:txBody>
      </p:sp>
    </p:spTree>
    <p:extLst>
      <p:ext uri="{BB962C8B-B14F-4D97-AF65-F5344CB8AC3E}">
        <p14:creationId xmlns:p14="http://schemas.microsoft.com/office/powerpoint/2010/main" val="28720349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Assessment Design</a:t>
            </a:r>
          </a:p>
        </p:txBody>
      </p:sp>
      <p:sp>
        <p:nvSpPr>
          <p:cNvPr id="3" name="Content Placeholder 2"/>
          <p:cNvSpPr>
            <a:spLocks noGrp="1"/>
          </p:cNvSpPr>
          <p:nvPr>
            <p:ph idx="1"/>
          </p:nvPr>
        </p:nvSpPr>
        <p:spPr/>
        <p:txBody>
          <a:bodyPr>
            <a:normAutofit/>
          </a:bodyPr>
          <a:lstStyle/>
          <a:p>
            <a:pPr marL="0" indent="0">
              <a:buNone/>
            </a:pPr>
            <a:r>
              <a:rPr lang="en-GB" sz="2200" dirty="0"/>
              <a:t>People get tired. PISA assessments are currently 3 hours long. Even this length of exam can be demanding for some students. It is impossible for the test to cover every aspect of every domain. Therefore questions get packaged into clusters within domains.</a:t>
            </a:r>
          </a:p>
          <a:p>
            <a:pPr marL="0" indent="0">
              <a:buNone/>
            </a:pPr>
            <a:r>
              <a:rPr lang="en-GB" sz="2200" dirty="0"/>
              <a:t>Every 3 years there is a different ‘main domain’ which every student gets assessed on. In 2018 it was Reading, so every student was assessed on Reading, with some students assessed on Maths and some on Science.</a:t>
            </a:r>
          </a:p>
          <a:p>
            <a:pPr marL="0" indent="0">
              <a:buNone/>
            </a:pPr>
            <a:r>
              <a:rPr lang="en-GB" sz="2200" dirty="0"/>
              <a:t>In most countries in 2018, the following will be true:</a:t>
            </a:r>
          </a:p>
          <a:p>
            <a:r>
              <a:rPr lang="en-GB" sz="2200" dirty="0"/>
              <a:t>44% of students did clusters in reading and science</a:t>
            </a:r>
          </a:p>
          <a:p>
            <a:r>
              <a:rPr lang="en-GB" sz="2200" dirty="0"/>
              <a:t>44% of students did clusters in reading and mathematics</a:t>
            </a:r>
          </a:p>
          <a:p>
            <a:r>
              <a:rPr lang="en-GB" sz="2200" dirty="0"/>
              <a:t>12% of students did clusters in reading, mathematics and science</a:t>
            </a:r>
          </a:p>
          <a:p>
            <a:pPr marL="0" indent="0">
              <a:buNone/>
            </a:pPr>
            <a:endParaRPr lang="en-GB" sz="2200" dirty="0"/>
          </a:p>
          <a:p>
            <a:pPr marL="0" indent="0">
              <a:buNone/>
            </a:pPr>
            <a:endParaRPr lang="en-GB" sz="2200" dirty="0"/>
          </a:p>
        </p:txBody>
      </p:sp>
    </p:spTree>
    <p:extLst>
      <p:ext uri="{BB962C8B-B14F-4D97-AF65-F5344CB8AC3E}">
        <p14:creationId xmlns:p14="http://schemas.microsoft.com/office/powerpoint/2010/main" val="3152800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Assessment Design</a:t>
            </a:r>
          </a:p>
        </p:txBody>
      </p:sp>
      <p:sp>
        <p:nvSpPr>
          <p:cNvPr id="3" name="Content Placeholder 2"/>
          <p:cNvSpPr>
            <a:spLocks noGrp="1"/>
          </p:cNvSpPr>
          <p:nvPr>
            <p:ph idx="1"/>
          </p:nvPr>
        </p:nvSpPr>
        <p:spPr/>
        <p:txBody>
          <a:bodyPr>
            <a:normAutofit fontScale="92500" lnSpcReduction="20000"/>
          </a:bodyPr>
          <a:lstStyle/>
          <a:p>
            <a:pPr marL="0" indent="0">
              <a:buNone/>
            </a:pPr>
            <a:r>
              <a:rPr lang="en-GB" sz="2400" dirty="0"/>
              <a:t>In Scotland (and 8 other countries) in 2018, it was slightly different because Scotland took part in the Global Competency domain. </a:t>
            </a:r>
          </a:p>
          <a:p>
            <a:pPr marL="0" indent="0">
              <a:buNone/>
            </a:pPr>
            <a:r>
              <a:rPr lang="en-GB" sz="2400" dirty="0"/>
              <a:t>In Scotland in 2018:</a:t>
            </a:r>
          </a:p>
          <a:p>
            <a:r>
              <a:rPr lang="en-GB" sz="2400" dirty="0"/>
              <a:t>33% of students did clusters in Reading and Science</a:t>
            </a:r>
          </a:p>
          <a:p>
            <a:r>
              <a:rPr lang="en-GB" sz="2400" dirty="0"/>
              <a:t>33% of students did clusters in Reading and Mathematics</a:t>
            </a:r>
          </a:p>
          <a:p>
            <a:r>
              <a:rPr lang="en-GB" sz="2400" dirty="0"/>
              <a:t>22% of students did clusters in Reading and Global Competence</a:t>
            </a:r>
          </a:p>
          <a:p>
            <a:r>
              <a:rPr lang="en-GB" sz="2400" dirty="0"/>
              <a:t>12% of students did clusters in Reading, Science and Mathematics</a:t>
            </a:r>
          </a:p>
          <a:p>
            <a:pPr marL="0" indent="0">
              <a:buNone/>
            </a:pPr>
            <a:endParaRPr lang="en-GB" sz="2400" dirty="0"/>
          </a:p>
          <a:p>
            <a:pPr marL="0" indent="0">
              <a:buNone/>
            </a:pPr>
            <a:r>
              <a:rPr lang="en-GB" sz="2400" dirty="0"/>
              <a:t>This is why in the 2018 data we see higher than normal standard errors for Science and Mathematics. Because fewer students sat clusters in these domains, more estimation was needed to calculate the average score.</a:t>
            </a:r>
          </a:p>
          <a:p>
            <a:pPr marL="0" indent="0">
              <a:buNone/>
            </a:pPr>
            <a:r>
              <a:rPr lang="en-GB" sz="2200" dirty="0"/>
              <a:t> </a:t>
            </a:r>
          </a:p>
          <a:p>
            <a:pPr marL="0" indent="0">
              <a:buNone/>
            </a:pPr>
            <a:endParaRPr lang="en-GB" sz="2200" dirty="0"/>
          </a:p>
        </p:txBody>
      </p:sp>
    </p:spTree>
    <p:extLst>
      <p:ext uri="{BB962C8B-B14F-4D97-AF65-F5344CB8AC3E}">
        <p14:creationId xmlns:p14="http://schemas.microsoft.com/office/powerpoint/2010/main" val="2262210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Assessment Design</a:t>
            </a:r>
          </a:p>
        </p:txBody>
      </p:sp>
      <p:sp>
        <p:nvSpPr>
          <p:cNvPr id="3" name="Content Placeholder 2"/>
          <p:cNvSpPr>
            <a:spLocks noGrp="1"/>
          </p:cNvSpPr>
          <p:nvPr>
            <p:ph idx="1"/>
          </p:nvPr>
        </p:nvSpPr>
        <p:spPr/>
        <p:txBody>
          <a:bodyPr>
            <a:normAutofit lnSpcReduction="10000"/>
          </a:bodyPr>
          <a:lstStyle/>
          <a:p>
            <a:pPr marL="0" indent="0">
              <a:buNone/>
            </a:pPr>
            <a:r>
              <a:rPr lang="en-GB" sz="2200" dirty="0"/>
              <a:t>Let’s consider a very simplified example.</a:t>
            </a:r>
          </a:p>
          <a:p>
            <a:pPr marL="0" indent="0">
              <a:buNone/>
            </a:pPr>
            <a:r>
              <a:rPr lang="en-GB" sz="2200" dirty="0"/>
              <a:t>Imagine a student answers Question A correctly but doesn’t answer Question B correctly. They don’t answer Question C.</a:t>
            </a:r>
          </a:p>
          <a:p>
            <a:pPr marL="0" indent="0">
              <a:buNone/>
            </a:pPr>
            <a:r>
              <a:rPr lang="en-GB" sz="2200" dirty="0"/>
              <a:t>From the limited knowledge we have, we might say that the student has a 50% chance of answering Question C, since we know they could answer A but couldn’t answer B, but we know nothing about the difficulty of either question.</a:t>
            </a:r>
          </a:p>
          <a:p>
            <a:pPr marL="0" indent="0">
              <a:buNone/>
            </a:pPr>
            <a:r>
              <a:rPr lang="en-GB" sz="2200" dirty="0"/>
              <a:t>Now imagine this situation with a database of 700,000 students around the world where several thousand of them answered Questions A, B and C. From this dataset we can see that 75% of students who answered Question A correctly but didn’t answer Question B correctly answered Question C correctly.  This allows us to make an informed prediction of how likely it is the student will answer Question C correctly.</a:t>
            </a:r>
          </a:p>
        </p:txBody>
      </p:sp>
    </p:spTree>
    <p:extLst>
      <p:ext uri="{BB962C8B-B14F-4D97-AF65-F5344CB8AC3E}">
        <p14:creationId xmlns:p14="http://schemas.microsoft.com/office/powerpoint/2010/main" val="418223651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2.xml.rels>&#65279;<?xml version="1.0" encoding="utf-8"?><Relationships xmlns="http://schemas.openxmlformats.org/package/2006/relationships"><Relationship Type="http://schemas.openxmlformats.org/officeDocument/2006/relationships/customXmlProps" Target="/customXML/itemProps2.xml" Id="Rd3c4172d526e4b2384ade4b889302c76" /></Relationships>
</file>

<file path=customXML/item2.xml><?xml version="1.0" encoding="utf-8"?>
<metadata xmlns="http://www.objective.com/ecm/document/metadata/53D26341A57B383EE0540010E0463CCA" version="1.0.0">
  <systemFields>
    <field name="Objective-Id">
      <value order="0">A51321435</value>
    </field>
    <field name="Objective-Title">
      <value order="0">ADR-S - Data Sourcing - Programme for International Student Assessment (PISA) - PISA 2018 - methodology bitesize</value>
    </field>
    <field name="Objective-Description">
      <value order="0"/>
    </field>
    <field name="Objective-CreationStamp">
      <value order="0">2024-12-19T12:55:53Z</value>
    </field>
    <field name="Objective-IsApproved">
      <value order="0">false</value>
    </field>
    <field name="Objective-IsPublished">
      <value order="0">true</value>
    </field>
    <field name="Objective-DatePublished">
      <value order="0">2024-12-19T12:55:54Z</value>
    </field>
    <field name="Objective-ModificationStamp">
      <value order="0">2024-12-19T12:55:55Z</value>
    </field>
    <field name="Objective-Owner">
      <value order="0">Telford, Stella S (Z622767)</value>
    </field>
    <field name="Objective-Path">
      <value order="0">Objective Global Folder:SG File Plan:Government, politics and public administration:Public administration:Performance management:Advice and policy: Performance management: Part 2 (2018- ):Statistics Group: Administrative Data Research Scotland: Data Acquisition (2019-2021): 2019-2024</value>
    </field>
    <field name="Objective-Parent">
      <value order="0">Statistics Group: Administrative Data Research Scotland: Data Acquisition (2019-2021): 2019-2024</value>
    </field>
    <field name="Objective-State">
      <value order="0">Published</value>
    </field>
    <field name="Objective-VersionId">
      <value order="0">vA77282827</value>
    </field>
    <field name="Objective-Version">
      <value order="0">1.0</value>
    </field>
    <field name="Objective-VersionNumber">
      <value order="0">1</value>
    </field>
    <field name="Objective-VersionComment">
      <value order="0"/>
    </field>
    <field name="Objective-FileNumber">
      <value order="0">PROJ/40848</value>
    </field>
    <field name="Objective-Classification">
      <value order="0">OFFICIAL</value>
    </field>
    <field name="Objective-Caveats">
      <value order="0">Caveat for access to SG Fileplan</value>
    </field>
  </systemFields>
  <catalogues>
    <catalogue name="Document Type Catalogue" type="type" ori="id:cA35">
      <field name="Objective-Date of Original">
        <value order="0"/>
      </field>
      <field name="Objective-Date Received">
        <value order="0"/>
      </field>
      <field name="Objective-SG Web Publication - Category">
        <value order="0"/>
      </field>
      <field name="Objective-SG Web Publication - Category 2 Classification">
        <value order="0"/>
      </field>
      <field name="Objective-Connect Creator">
        <value order="0"/>
      </field>
      <field name="Objective-Required Redaction">
        <value order="0"/>
      </field>
    </catalogue>
  </catalogues>
</metadata>
</file>

<file path=customXML/itemProps2.xml><?xml version="1.0" encoding="utf-8"?>
<ds:datastoreItem xmlns:ds="http://schemas.openxmlformats.org/officeDocument/2006/customXml" ds:itemID="{5745109E-2DDF-40CB-AC2B-FF9B10C90820}">
  <ds:schemaRefs>
    <ds:schemaRef ds:uri="http://www.objective.com/ecm/document/metadata/53D26341A57B383EE0540010E0463CCA"/>
  </ds:schemaRefs>
</ds:datastoreItem>
</file>

<file path=docProps/app.xml><?xml version="1.0" encoding="utf-8"?>
<Properties xmlns="http://schemas.openxmlformats.org/officeDocument/2006/extended-properties" xmlns:vt="http://schemas.openxmlformats.org/officeDocument/2006/docPropsVTypes">
  <Template>Office Theme</Template>
  <TotalTime>1166</TotalTime>
  <Words>1923</Words>
  <Application>Microsoft Office PowerPoint</Application>
  <PresentationFormat>A4 Paper (210x297 mm)</PresentationFormat>
  <Paragraphs>98</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Cambria Math</vt:lpstr>
      <vt:lpstr>Office Theme</vt:lpstr>
      <vt:lpstr>PISA 2018</vt:lpstr>
      <vt:lpstr>Introduction</vt:lpstr>
      <vt:lpstr>Sampling</vt:lpstr>
      <vt:lpstr>Sampling</vt:lpstr>
      <vt:lpstr>Sampling</vt:lpstr>
      <vt:lpstr>Sampling</vt:lpstr>
      <vt:lpstr>Assessment Design</vt:lpstr>
      <vt:lpstr>Assessment Design</vt:lpstr>
      <vt:lpstr>Assessment Design</vt:lpstr>
      <vt:lpstr>Assessment Design</vt:lpstr>
      <vt:lpstr>Plausible Values</vt:lpstr>
      <vt:lpstr>Plausible Values with no weights</vt:lpstr>
      <vt:lpstr>Plausible Values with no weights</vt:lpstr>
      <vt:lpstr>Plausible Values with weights</vt:lpstr>
      <vt:lpstr>Conducting Analysis</vt:lpstr>
      <vt:lpstr>Conducting Analysis</vt:lpstr>
    </vt:vector>
  </TitlesOfParts>
  <Company>Scottish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Naylor A (Adam)</dc:creator>
  <cp:lastModifiedBy>Stella Telford</cp:lastModifiedBy>
  <cp:revision>49</cp:revision>
  <dcterms:created xsi:type="dcterms:W3CDTF">2019-07-19T10:29:18Z</dcterms:created>
  <dcterms:modified xsi:type="dcterms:W3CDTF">2024-12-19T12:55:18Z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A51321435</vt:lpwstr>
  </property>
  <property fmtid="{D5CDD505-2E9C-101B-9397-08002B2CF9AE}" pid="4" name="Objective-Title">
    <vt:lpwstr>ADR-S - Data Sourcing - Programme for International Student Assessment (PISA) - PISA 2018 - methodology bitesize</vt:lpwstr>
  </property>
  <property fmtid="{D5CDD505-2E9C-101B-9397-08002B2CF9AE}" pid="5" name="Objective-Description">
    <vt:lpwstr/>
  </property>
  <property fmtid="{D5CDD505-2E9C-101B-9397-08002B2CF9AE}" pid="6" name="Objective-CreationStamp">
    <vt:filetime>2024-12-19T12:55:53Z</vt:filetime>
  </property>
  <property fmtid="{D5CDD505-2E9C-101B-9397-08002B2CF9AE}" pid="7" name="Objective-IsApproved">
    <vt:bool>false</vt:bool>
  </property>
  <property fmtid="{D5CDD505-2E9C-101B-9397-08002B2CF9AE}" pid="8" name="Objective-IsPublished">
    <vt:bool>true</vt:bool>
  </property>
  <property fmtid="{D5CDD505-2E9C-101B-9397-08002B2CF9AE}" pid="9" name="Objective-DatePublished">
    <vt:filetime>2024-12-19T12:55:54Z</vt:filetime>
  </property>
  <property fmtid="{D5CDD505-2E9C-101B-9397-08002B2CF9AE}" pid="10" name="Objective-ModificationStamp">
    <vt:filetime>2024-12-19T12:55:55Z</vt:filetime>
  </property>
  <property fmtid="{D5CDD505-2E9C-101B-9397-08002B2CF9AE}" pid="11" name="Objective-Owner">
    <vt:lpwstr>Telford, Stella S (Z622767)</vt:lpwstr>
  </property>
  <property fmtid="{D5CDD505-2E9C-101B-9397-08002B2CF9AE}" pid="12" name="Objective-Path">
    <vt:lpwstr>Objective Global Folder:SG File Plan:Government, politics and public administration:Public administration:Performance management:Advice and policy: Performance management: Part 2 (2018- ):Statistics Group: Administrative Data Research Scotland: Data Acquisition (2019-2021): 2019-2024</vt:lpwstr>
  </property>
  <property fmtid="{D5CDD505-2E9C-101B-9397-08002B2CF9AE}" pid="13" name="Objective-Parent">
    <vt:lpwstr>Statistics Group: Administrative Data Research Scotland: Data Acquisition (2019-2021): 2019-2024</vt:lpwstr>
  </property>
  <property fmtid="{D5CDD505-2E9C-101B-9397-08002B2CF9AE}" pid="14" name="Objective-State">
    <vt:lpwstr>Published</vt:lpwstr>
  </property>
  <property fmtid="{D5CDD505-2E9C-101B-9397-08002B2CF9AE}" pid="15" name="Objective-VersionId">
    <vt:lpwstr>vA77282827</vt:lpwstr>
  </property>
  <property fmtid="{D5CDD505-2E9C-101B-9397-08002B2CF9AE}" pid="16" name="Objective-Version">
    <vt:lpwstr>1.0</vt:lpwstr>
  </property>
  <property fmtid="{D5CDD505-2E9C-101B-9397-08002B2CF9AE}" pid="17" name="Objective-VersionNumber">
    <vt:r8>1</vt:r8>
  </property>
  <property fmtid="{D5CDD505-2E9C-101B-9397-08002B2CF9AE}" pid="18" name="Objective-VersionComment">
    <vt:lpwstr/>
  </property>
  <property fmtid="{D5CDD505-2E9C-101B-9397-08002B2CF9AE}" pid="19" name="Objective-FileNumber">
    <vt:lpwstr>PROJ/40848</vt:lpwstr>
  </property>
  <property fmtid="{D5CDD505-2E9C-101B-9397-08002B2CF9AE}" pid="20" name="Objective-Classification">
    <vt:lpwstr>OFFICIAL</vt:lpwstr>
  </property>
  <property fmtid="{D5CDD505-2E9C-101B-9397-08002B2CF9AE}" pid="21" name="Objective-Caveats">
    <vt:lpwstr>Caveat for access to SG Fileplan</vt:lpwstr>
  </property>
  <property fmtid="{D5CDD505-2E9C-101B-9397-08002B2CF9AE}" pid="22" name="Objective-Date of Original">
    <vt:lpwstr/>
  </property>
  <property fmtid="{D5CDD505-2E9C-101B-9397-08002B2CF9AE}" pid="23" name="Objective-Date Received">
    <vt:lpwstr/>
  </property>
  <property fmtid="{D5CDD505-2E9C-101B-9397-08002B2CF9AE}" pid="24" name="Objective-SG Web Publication - Category">
    <vt:lpwstr/>
  </property>
  <property fmtid="{D5CDD505-2E9C-101B-9397-08002B2CF9AE}" pid="25" name="Objective-SG Web Publication - Category 2 Classification">
    <vt:lpwstr/>
  </property>
  <property fmtid="{D5CDD505-2E9C-101B-9397-08002B2CF9AE}" pid="26" name="Objective-Connect Creator">
    <vt:lpwstr/>
  </property>
  <property fmtid="{D5CDD505-2E9C-101B-9397-08002B2CF9AE}" pid="27" name="Objective-Comment">
    <vt:lpwstr/>
  </property>
  <property fmtid="{D5CDD505-2E9C-101B-9397-08002B2CF9AE}" pid="28" name="Objective-Required Redaction">
    <vt:lpwstr/>
  </property>
</Properties>
</file>